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notesMasterIdLst>
    <p:notesMasterId r:id="rId17"/>
  </p:notesMasterIdLst>
  <p:sldIdLst>
    <p:sldId id="4446" r:id="rId2"/>
    <p:sldId id="4447" r:id="rId3"/>
    <p:sldId id="4428" r:id="rId4"/>
    <p:sldId id="4453" r:id="rId5"/>
    <p:sldId id="4463" r:id="rId6"/>
    <p:sldId id="4464" r:id="rId7"/>
    <p:sldId id="4466" r:id="rId8"/>
    <p:sldId id="4465" r:id="rId9"/>
    <p:sldId id="4439" r:id="rId10"/>
    <p:sldId id="4440" r:id="rId11"/>
    <p:sldId id="4441" r:id="rId12"/>
    <p:sldId id="4442" r:id="rId13"/>
    <p:sldId id="4443" r:id="rId14"/>
    <p:sldId id="4467" r:id="rId15"/>
    <p:sldId id="4468" r:id="rId1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ED2F"/>
    <a:srgbClr val="13DB13"/>
    <a:srgbClr val="E4914C"/>
    <a:srgbClr val="F50BFB"/>
    <a:srgbClr val="D34F3E"/>
    <a:srgbClr val="3543F7"/>
    <a:srgbClr val="072E4F"/>
    <a:srgbClr val="397F87"/>
    <a:srgbClr val="0C5F9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763" autoAdjust="0"/>
  </p:normalViewPr>
  <p:slideViewPr>
    <p:cSldViewPr snapToGrid="0" snapToObjects="1">
      <p:cViewPr varScale="1">
        <p:scale>
          <a:sx n="41" d="100"/>
          <a:sy n="41" d="100"/>
        </p:scale>
        <p:origin x="720" y="7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5/24/2025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77AA20BA-CA5E-AD48-B118-47D1D939FA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76644" y="-261256"/>
            <a:ext cx="24930938" cy="142385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62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8C95167-28EC-A748-8915-CB78B1E8F34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76644" y="4229100"/>
            <a:ext cx="12394870" cy="9748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25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46324ADE-5A0A-BD4B-B3FD-73D428F7CA7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44446" y="7239001"/>
            <a:ext cx="97917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0FEC2FC-75EA-C742-965F-E76A0DA9A0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778551" y="1752600"/>
            <a:ext cx="97917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1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57D8C9-E717-C749-AD98-9C4C511B90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10241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7FB81B9-DB07-EF44-AB17-1D34E642F8B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20823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40FE66A7-B53C-6744-9A7D-342C0A72B2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6031405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23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6A81AA0-702E-3542-AADB-14881EBF8F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892991" y="4897462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AFD871C-B39F-7A49-BEB8-9F2D0AD9DF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2743" y="4941220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4F79C23-9FD6-AF45-A880-82D5A2DA275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3105464" y="4897461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CFD3803E-D17D-5147-9145-6C9819DD218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8383774" y="4941220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2414422-D51D-E341-84DF-1F50E989F70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38667" y="-440266"/>
            <a:ext cx="6450710" cy="1452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9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_video_2">
            <a:hlinkClick r:id="" action="ppaction://media"/>
            <a:extLst>
              <a:ext uri="{FF2B5EF4-FFF2-40B4-BE49-F238E27FC236}">
                <a16:creationId xmlns:a16="http://schemas.microsoft.com/office/drawing/2014/main" id="{8091244F-BF8D-4849-9E1A-BF9EC781F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76" y="1786"/>
            <a:ext cx="24380825" cy="137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1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8B485D-014D-DB03-848E-CED12A35E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3E3A3F0-FAB5-0146-F029-8B3F290AEBC9}"/>
              </a:ext>
            </a:extLst>
          </p:cNvPr>
          <p:cNvSpPr txBox="1"/>
          <p:nvPr/>
        </p:nvSpPr>
        <p:spPr>
          <a:xfrm>
            <a:off x="6458583" y="2825777"/>
            <a:ext cx="13989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DROP DATABASE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database_name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7E3521-9245-87D6-0230-F76449D9639E}"/>
              </a:ext>
            </a:extLst>
          </p:cNvPr>
          <p:cNvSpPr txBox="1"/>
          <p:nvPr/>
        </p:nvSpPr>
        <p:spPr>
          <a:xfrm>
            <a:off x="6458583" y="3620580"/>
            <a:ext cx="124210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DROP DATABASE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hotel;</a:t>
            </a:r>
            <a:endParaRPr lang="en-US" sz="4000" b="1" dirty="0">
              <a:solidFill>
                <a:srgbClr val="F50BFB"/>
              </a:solidFill>
              <a:effectLst/>
              <a:latin typeface="Montserrat SemiBold" panose="000007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23BF1A-05D5-452D-8915-A3A76017AC69}"/>
              </a:ext>
            </a:extLst>
          </p:cNvPr>
          <p:cNvSpPr txBox="1"/>
          <p:nvPr/>
        </p:nvSpPr>
        <p:spPr>
          <a:xfrm>
            <a:off x="2761862" y="3658465"/>
            <a:ext cx="2894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Example:</a:t>
            </a:r>
            <a:endParaRPr lang="en-IN" dirty="0">
              <a:solidFill>
                <a:schemeClr val="bg2">
                  <a:lumMod val="75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F6B2AE-6FBD-6D50-FA1D-12CFB5E95521}"/>
              </a:ext>
            </a:extLst>
          </p:cNvPr>
          <p:cNvSpPr txBox="1"/>
          <p:nvPr/>
        </p:nvSpPr>
        <p:spPr>
          <a:xfrm>
            <a:off x="5643044" y="8497054"/>
            <a:ext cx="10895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DROP DATABASE </a:t>
            </a:r>
            <a:r>
              <a:rPr lang="en-US" sz="4000" b="1" dirty="0">
                <a:solidFill>
                  <a:schemeClr val="accent4"/>
                </a:solidFill>
                <a:latin typeface="Montserrat SemiBold" panose="00000700000000000000" pitchFamily="2" charset="0"/>
              </a:rPr>
              <a:t>IF EXISTS 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Company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ED7E4B-33F1-4B28-B65F-212BC2F24C3B}"/>
              </a:ext>
            </a:extLst>
          </p:cNvPr>
          <p:cNvSpPr/>
          <p:nvPr/>
        </p:nvSpPr>
        <p:spPr>
          <a:xfrm>
            <a:off x="875516" y="1470841"/>
            <a:ext cx="4303550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Drop Database: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EB9949-6F6C-4D94-9499-308A71C1E130}"/>
              </a:ext>
            </a:extLst>
          </p:cNvPr>
          <p:cNvSpPr/>
          <p:nvPr/>
        </p:nvSpPr>
        <p:spPr>
          <a:xfrm>
            <a:off x="3409351" y="7646768"/>
            <a:ext cx="18931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Syntax: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9A892-8815-41DD-A7B6-DE0092A4603B}"/>
              </a:ext>
            </a:extLst>
          </p:cNvPr>
          <p:cNvSpPr/>
          <p:nvPr/>
        </p:nvSpPr>
        <p:spPr>
          <a:xfrm>
            <a:off x="1098461" y="6216544"/>
            <a:ext cx="19502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IF EXIST: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086981-F99B-48E5-9606-D7F3D5BE2A05}"/>
              </a:ext>
            </a:extLst>
          </p:cNvPr>
          <p:cNvSpPr/>
          <p:nvPr/>
        </p:nvSpPr>
        <p:spPr>
          <a:xfrm>
            <a:off x="3228392" y="8482518"/>
            <a:ext cx="24277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Example: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8F48E8-7E86-4E95-93E6-EC110F4DD2AF}"/>
              </a:ext>
            </a:extLst>
          </p:cNvPr>
          <p:cNvSpPr/>
          <p:nvPr/>
        </p:nvSpPr>
        <p:spPr>
          <a:xfrm>
            <a:off x="2761863" y="2974249"/>
            <a:ext cx="2693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Syntax: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1CEB1C-5D72-497F-A5FC-0E6F05A997C2}"/>
              </a:ext>
            </a:extLst>
          </p:cNvPr>
          <p:cNvSpPr/>
          <p:nvPr/>
        </p:nvSpPr>
        <p:spPr>
          <a:xfrm>
            <a:off x="5643044" y="7625160"/>
            <a:ext cx="121970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DROP DATABASE </a:t>
            </a:r>
            <a:r>
              <a:rPr lang="en-US" sz="4000" b="1" dirty="0">
                <a:solidFill>
                  <a:schemeClr val="accent4"/>
                </a:solidFill>
                <a:latin typeface="Montserrat SemiBold" panose="00000700000000000000" pitchFamily="2" charset="0"/>
              </a:rPr>
              <a:t>IF EXISTS 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Company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F0EB6B-6888-4853-A17F-3D800AF5325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349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6" grpId="0"/>
      <p:bldP spid="13" grpId="0"/>
      <p:bldP spid="2" grpId="0"/>
      <p:bldP spid="5" grpId="0"/>
      <p:bldP spid="7" grpId="0"/>
      <p:bldP spid="8" grpId="0"/>
      <p:bldP spid="12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B1691C-C024-F581-734F-3AAD73AFC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A44394F-7807-10CF-7144-40E76DD0870B}"/>
              </a:ext>
            </a:extLst>
          </p:cNvPr>
          <p:cNvSpPr txBox="1"/>
          <p:nvPr/>
        </p:nvSpPr>
        <p:spPr>
          <a:xfrm>
            <a:off x="786559" y="4634484"/>
            <a:ext cx="667281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CREATE TABLE </a:t>
            </a:r>
            <a:r>
              <a:rPr lang="en-IN" sz="4000" b="1" dirty="0">
                <a:solidFill>
                  <a:srgbClr val="F50BFB"/>
                </a:solidFill>
              </a:rPr>
              <a:t>table_name</a:t>
            </a:r>
            <a:r>
              <a:rPr lang="en-IN" sz="4000" b="1" dirty="0">
                <a:solidFill>
                  <a:schemeClr val="bg1"/>
                </a:solidFill>
              </a:rPr>
              <a:t> ( </a:t>
            </a:r>
          </a:p>
          <a:p>
            <a:pPr>
              <a:lnSpc>
                <a:spcPct val="150000"/>
              </a:lnSpc>
            </a:pPr>
            <a:r>
              <a:rPr lang="en-IN" sz="4000" b="1" dirty="0">
                <a:solidFill>
                  <a:srgbClr val="2FED2F"/>
                </a:solidFill>
              </a:rPr>
              <a:t>column1</a:t>
            </a:r>
            <a:r>
              <a:rPr lang="en-IN" sz="4000" b="1" dirty="0">
                <a:solidFill>
                  <a:schemeClr val="bg1"/>
                </a:solidFill>
              </a:rPr>
              <a:t> datatype, </a:t>
            </a:r>
          </a:p>
          <a:p>
            <a:pPr>
              <a:lnSpc>
                <a:spcPct val="150000"/>
              </a:lnSpc>
            </a:pPr>
            <a:r>
              <a:rPr lang="en-IN" sz="4000" b="1" dirty="0">
                <a:solidFill>
                  <a:srgbClr val="2FED2F"/>
                </a:solidFill>
              </a:rPr>
              <a:t>column2</a:t>
            </a:r>
            <a:r>
              <a:rPr lang="en-IN" sz="4000" b="1" dirty="0">
                <a:solidFill>
                  <a:schemeClr val="bg1"/>
                </a:solidFill>
              </a:rPr>
              <a:t> datatype, </a:t>
            </a:r>
          </a:p>
          <a:p>
            <a:pPr>
              <a:lnSpc>
                <a:spcPct val="150000"/>
              </a:lnSpc>
            </a:pPr>
            <a:r>
              <a:rPr lang="en-IN" sz="4000" b="1" dirty="0">
                <a:solidFill>
                  <a:srgbClr val="2FED2F"/>
                </a:solidFill>
              </a:rPr>
              <a:t>column3</a:t>
            </a:r>
            <a:r>
              <a:rPr lang="en-IN" sz="4000" b="1" dirty="0">
                <a:solidFill>
                  <a:schemeClr val="bg1"/>
                </a:solidFill>
              </a:rPr>
              <a:t> datatype, .... </a:t>
            </a:r>
          </a:p>
          <a:p>
            <a:r>
              <a:rPr lang="en-IN" sz="4000" b="1" dirty="0">
                <a:solidFill>
                  <a:schemeClr val="bg1"/>
                </a:solidFill>
              </a:rPr>
              <a:t>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368EF3-4D29-43DC-AFD5-B126963D480D}"/>
              </a:ext>
            </a:extLst>
          </p:cNvPr>
          <p:cNvSpPr/>
          <p:nvPr/>
        </p:nvSpPr>
        <p:spPr>
          <a:xfrm>
            <a:off x="655928" y="1677276"/>
            <a:ext cx="346703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Create Table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320D2-D0C2-46AB-B51F-5463363D84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A3B56E-DB95-4279-BB1F-D840AA684B53}"/>
              </a:ext>
            </a:extLst>
          </p:cNvPr>
          <p:cNvSpPr/>
          <p:nvPr/>
        </p:nvSpPr>
        <p:spPr>
          <a:xfrm>
            <a:off x="786559" y="3653295"/>
            <a:ext cx="15257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Syntax</a:t>
            </a:r>
            <a:r>
              <a:rPr lang="en-US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5981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868889-5A90-54F7-9CC2-773B2323F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C1C85-FC4B-4F85-98F9-E9667056B2C7}"/>
              </a:ext>
            </a:extLst>
          </p:cNvPr>
          <p:cNvSpPr/>
          <p:nvPr/>
        </p:nvSpPr>
        <p:spPr>
          <a:xfrm>
            <a:off x="555273" y="562052"/>
            <a:ext cx="604588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Create Table Example: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A02FA6-AC46-4AE9-BE2A-D7C82F39695E}"/>
              </a:ext>
            </a:extLst>
          </p:cNvPr>
          <p:cNvSpPr/>
          <p:nvPr/>
        </p:nvSpPr>
        <p:spPr>
          <a:xfrm>
            <a:off x="8049474" y="676632"/>
            <a:ext cx="12188825" cy="130189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CREATE TABLE </a:t>
            </a:r>
            <a:r>
              <a:rPr lang="en-IN" sz="4000" b="1" dirty="0" err="1">
                <a:solidFill>
                  <a:srgbClr val="F50BFB"/>
                </a:solidFill>
              </a:rPr>
              <a:t>AgentInfo</a:t>
            </a:r>
            <a:r>
              <a:rPr lang="en-IN" sz="4000" b="1" dirty="0">
                <a:solidFill>
                  <a:schemeClr val="bg1"/>
                </a:solidFill>
              </a:rPr>
              <a:t> (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ID</a:t>
            </a:r>
            <a:r>
              <a:rPr lang="en-IN" sz="4000" b="1" dirty="0">
                <a:solidFill>
                  <a:schemeClr val="bg1"/>
                </a:solidFill>
              </a:rPr>
              <a:t> int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 AUTO_INCREMENT PRIMARY KEY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 err="1">
                <a:solidFill>
                  <a:srgbClr val="2FED2F"/>
                </a:solidFill>
              </a:rPr>
              <a:t>Emp_name</a:t>
            </a:r>
            <a:r>
              <a:rPr lang="en-IN" sz="4000" b="1" dirty="0">
                <a:solidFill>
                  <a:srgbClr val="2FED2F"/>
                </a:solidFill>
              </a:rPr>
              <a:t> </a:t>
            </a:r>
            <a:r>
              <a:rPr lang="en-IN" sz="4000" b="1" dirty="0">
                <a:solidFill>
                  <a:schemeClr val="bg1"/>
                </a:solidFill>
              </a:rPr>
              <a:t>varchar(30)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Address</a:t>
            </a:r>
            <a:r>
              <a:rPr lang="en-IN" sz="4000" b="1" dirty="0">
                <a:solidFill>
                  <a:schemeClr val="bg1"/>
                </a:solidFill>
              </a:rPr>
              <a:t> varchar(255)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City</a:t>
            </a:r>
            <a:r>
              <a:rPr lang="en-IN" sz="4000" b="1" dirty="0">
                <a:solidFill>
                  <a:schemeClr val="bg1"/>
                </a:solidFill>
              </a:rPr>
              <a:t> varchar(50)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Age</a:t>
            </a:r>
            <a:r>
              <a:rPr lang="en-IN" sz="4000" b="1" dirty="0">
                <a:solidFill>
                  <a:schemeClr val="bg1"/>
                </a:solidFill>
              </a:rPr>
              <a:t> int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DOJ</a:t>
            </a:r>
            <a:r>
              <a:rPr lang="en-IN" sz="4000" b="1" dirty="0">
                <a:solidFill>
                  <a:schemeClr val="bg1"/>
                </a:solidFill>
              </a:rPr>
              <a:t> date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Designation</a:t>
            </a:r>
            <a:r>
              <a:rPr lang="en-IN" sz="4000" b="1" dirty="0">
                <a:solidFill>
                  <a:schemeClr val="bg1"/>
                </a:solidFill>
              </a:rPr>
              <a:t> varchar(50)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Salary</a:t>
            </a:r>
            <a:r>
              <a:rPr lang="en-IN" sz="4000" b="1" dirty="0">
                <a:solidFill>
                  <a:schemeClr val="bg1"/>
                </a:solidFill>
              </a:rPr>
              <a:t> decimal(15,2)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</a:t>
            </a:r>
            <a:r>
              <a:rPr lang="en-IN" sz="4000" b="1" dirty="0">
                <a:solidFill>
                  <a:schemeClr val="bg1"/>
                </a:solidFill>
              </a:rPr>
              <a:t>, </a:t>
            </a:r>
            <a:endParaRPr lang="en-IN" sz="4000" dirty="0">
              <a:solidFill>
                <a:schemeClr val="bg1"/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rgbClr val="2FED2F"/>
                </a:solidFill>
              </a:rPr>
              <a:t>Mobile</a:t>
            </a:r>
            <a:r>
              <a:rPr lang="en-IN" sz="4000" b="1" dirty="0">
                <a:solidFill>
                  <a:schemeClr val="bg1"/>
                </a:solidFill>
              </a:rPr>
              <a:t> varchar(10) 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 NULL </a:t>
            </a:r>
            <a:endParaRPr lang="en-IN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en-IN" sz="4000" b="1" dirty="0">
              <a:solidFill>
                <a:schemeClr val="bg1"/>
              </a:solidFill>
            </a:endParaRPr>
          </a:p>
          <a:p>
            <a:r>
              <a:rPr lang="en-IN" sz="4000" b="1" dirty="0">
                <a:solidFill>
                  <a:schemeClr val="bg1"/>
                </a:solidFill>
              </a:rPr>
              <a:t>);</a:t>
            </a:r>
            <a:endParaRPr lang="en-IN" sz="4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3FB124-6088-41B4-8C63-E13A930EAFE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EAE16A-4B22-F52D-9D76-40CB475BC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5D7938D-7CB0-8C3C-2DEC-BBB8A10FFB73}"/>
              </a:ext>
            </a:extLst>
          </p:cNvPr>
          <p:cNvSpPr txBox="1"/>
          <p:nvPr/>
        </p:nvSpPr>
        <p:spPr>
          <a:xfrm>
            <a:off x="712400" y="4222887"/>
            <a:ext cx="11623758" cy="4092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b="1" dirty="0">
                <a:solidFill>
                  <a:schemeClr val="bg1"/>
                </a:solidFill>
              </a:rPr>
              <a:t>INSERT INTO </a:t>
            </a:r>
            <a:r>
              <a:rPr lang="en-IN" b="1" dirty="0">
                <a:solidFill>
                  <a:srgbClr val="F50BFB"/>
                </a:solidFill>
              </a:rPr>
              <a:t>TABLE_NAME </a:t>
            </a:r>
          </a:p>
          <a:p>
            <a:pPr>
              <a:lnSpc>
                <a:spcPct val="150000"/>
              </a:lnSpc>
            </a:pPr>
            <a:r>
              <a:rPr lang="en-IN" b="1" dirty="0">
                <a:solidFill>
                  <a:schemeClr val="bg1"/>
                </a:solidFill>
              </a:rPr>
              <a:t>(</a:t>
            </a:r>
            <a:r>
              <a:rPr lang="en-IN" b="1" dirty="0">
                <a:solidFill>
                  <a:srgbClr val="13DB13"/>
                </a:solidFill>
              </a:rPr>
              <a:t>column1, column2, column3,...</a:t>
            </a:r>
            <a:r>
              <a:rPr lang="en-IN" b="1" dirty="0" err="1">
                <a:solidFill>
                  <a:srgbClr val="13DB13"/>
                </a:solidFill>
              </a:rPr>
              <a:t>columnN</a:t>
            </a:r>
            <a:r>
              <a:rPr lang="en-IN" b="1" dirty="0">
                <a:solidFill>
                  <a:schemeClr val="bg1"/>
                </a:solidFill>
              </a:rPr>
              <a:t>) </a:t>
            </a:r>
            <a:endParaRPr lang="en-IN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IN" b="1" dirty="0">
                <a:solidFill>
                  <a:schemeClr val="bg1"/>
                </a:solidFill>
              </a:rPr>
              <a:t>VALUES</a:t>
            </a:r>
          </a:p>
          <a:p>
            <a:pPr>
              <a:lnSpc>
                <a:spcPct val="200000"/>
              </a:lnSpc>
            </a:pPr>
            <a:r>
              <a:rPr lang="en-IN" b="1" dirty="0">
                <a:solidFill>
                  <a:schemeClr val="bg1"/>
                </a:solidFill>
              </a:rPr>
              <a:t> (</a:t>
            </a:r>
            <a:r>
              <a:rPr lang="en-IN" b="1" dirty="0">
                <a:solidFill>
                  <a:schemeClr val="accent4"/>
                </a:solidFill>
              </a:rPr>
              <a:t>value1, value2, value3,...</a:t>
            </a:r>
            <a:r>
              <a:rPr lang="en-IN" b="1" dirty="0" err="1">
                <a:solidFill>
                  <a:schemeClr val="accent4"/>
                </a:solidFill>
              </a:rPr>
              <a:t>valueN</a:t>
            </a:r>
            <a:r>
              <a:rPr lang="en-IN" b="1" dirty="0">
                <a:solidFill>
                  <a:schemeClr val="bg1"/>
                </a:solidFill>
              </a:rPr>
              <a:t>);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3463B3-107E-401D-8F59-7AA57E63CD5B}"/>
              </a:ext>
            </a:extLst>
          </p:cNvPr>
          <p:cNvSpPr/>
          <p:nvPr/>
        </p:nvSpPr>
        <p:spPr>
          <a:xfrm>
            <a:off x="712400" y="1087346"/>
            <a:ext cx="353705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INSERT INTO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9A599B-379F-4565-86B8-B3C571EC7CA8}"/>
              </a:ext>
            </a:extLst>
          </p:cNvPr>
          <p:cNvSpPr/>
          <p:nvPr/>
        </p:nvSpPr>
        <p:spPr>
          <a:xfrm>
            <a:off x="712400" y="3032878"/>
            <a:ext cx="15756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Syntax</a:t>
            </a:r>
            <a:r>
              <a:rPr lang="en-US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: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E69AC4-5863-4E0D-8117-6447DBFE5B8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6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959F60-2474-F55B-CF2C-143FA8224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052DF2B-FD6E-DA73-2394-A3E2BF0E7AB0}"/>
              </a:ext>
            </a:extLst>
          </p:cNvPr>
          <p:cNvSpPr txBox="1"/>
          <p:nvPr/>
        </p:nvSpPr>
        <p:spPr>
          <a:xfrm>
            <a:off x="992054" y="695012"/>
            <a:ext cx="47742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INSERT INTO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569B96-712E-5C2D-051F-263A8B52EFD4}"/>
              </a:ext>
            </a:extLst>
          </p:cNvPr>
          <p:cNvSpPr txBox="1"/>
          <p:nvPr/>
        </p:nvSpPr>
        <p:spPr>
          <a:xfrm>
            <a:off x="1021321" y="2283866"/>
            <a:ext cx="3231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Example:</a:t>
            </a:r>
            <a:endParaRPr lang="en-IN" dirty="0">
              <a:solidFill>
                <a:schemeClr val="bg2">
                  <a:lumMod val="75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411B0-1D4C-0A5A-33F3-E778026C7A64}"/>
              </a:ext>
            </a:extLst>
          </p:cNvPr>
          <p:cNvSpPr txBox="1"/>
          <p:nvPr/>
        </p:nvSpPr>
        <p:spPr>
          <a:xfrm>
            <a:off x="1021320" y="3282248"/>
            <a:ext cx="21060467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INSERT INTO </a:t>
            </a:r>
            <a:r>
              <a:rPr lang="en-US" b="1" dirty="0" err="1">
                <a:solidFill>
                  <a:srgbClr val="F50BFB"/>
                </a:solidFill>
              </a:rPr>
              <a:t>AgentInfo</a:t>
            </a:r>
            <a:r>
              <a:rPr lang="en-US" b="1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rgbClr val="13DB13"/>
                </a:solidFill>
              </a:rPr>
              <a:t>Emp_name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13DB13"/>
                </a:solidFill>
              </a:rPr>
              <a:t> Address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13DB13"/>
                </a:solidFill>
              </a:rPr>
              <a:t>City, Age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13DB13"/>
                </a:solidFill>
              </a:rPr>
              <a:t>DOJ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13DB13"/>
                </a:solidFill>
              </a:rPr>
              <a:t>Designation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13DB13"/>
                </a:solidFill>
              </a:rPr>
              <a:t> Salary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13DB13"/>
                </a:solidFill>
              </a:rPr>
              <a:t> Mobile</a:t>
            </a:r>
            <a:r>
              <a:rPr lang="en-US" b="1" dirty="0">
                <a:solidFill>
                  <a:schemeClr val="bg1"/>
                </a:solidFill>
              </a:rPr>
              <a:t>) </a:t>
            </a:r>
          </a:p>
          <a:p>
            <a:r>
              <a:rPr lang="en-US" b="1" dirty="0">
                <a:solidFill>
                  <a:schemeClr val="bg1"/>
                </a:solidFill>
              </a:rPr>
              <a:t>VALUES (</a:t>
            </a:r>
            <a:r>
              <a:rPr lang="en-US" b="1" dirty="0">
                <a:solidFill>
                  <a:srgbClr val="E4914C"/>
                </a:solidFill>
              </a:rPr>
              <a:t>'Anurag Singh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'72, Street No. 1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'</a:t>
            </a:r>
            <a:r>
              <a:rPr lang="en-US" b="1" dirty="0">
                <a:solidFill>
                  <a:srgbClr val="E4914C"/>
                </a:solidFill>
              </a:rPr>
              <a:t>Mumbai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30</a:t>
            </a:r>
            <a:r>
              <a:rPr lang="en-US" b="1" dirty="0">
                <a:solidFill>
                  <a:schemeClr val="bg1"/>
                </a:solidFill>
              </a:rPr>
              <a:t>, '</a:t>
            </a:r>
            <a:r>
              <a:rPr lang="en-US" b="1" dirty="0">
                <a:solidFill>
                  <a:srgbClr val="E4914C"/>
                </a:solidFill>
              </a:rPr>
              <a:t>2024-2-1</a:t>
            </a:r>
            <a:r>
              <a:rPr lang="en-US" b="1" dirty="0">
                <a:solidFill>
                  <a:schemeClr val="bg1"/>
                </a:solidFill>
              </a:rPr>
              <a:t>', '</a:t>
            </a:r>
            <a:r>
              <a:rPr lang="en-US" b="1" dirty="0">
                <a:solidFill>
                  <a:srgbClr val="E4914C"/>
                </a:solidFill>
              </a:rPr>
              <a:t>Programmer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43000</a:t>
            </a:r>
            <a:r>
              <a:rPr lang="en-US" b="1" dirty="0">
                <a:solidFill>
                  <a:schemeClr val="bg1"/>
                </a:solidFill>
              </a:rPr>
              <a:t>, '</a:t>
            </a:r>
            <a:r>
              <a:rPr lang="en-US" b="1" dirty="0">
                <a:solidFill>
                  <a:srgbClr val="E4914C"/>
                </a:solidFill>
              </a:rPr>
              <a:t>9188822211</a:t>
            </a:r>
            <a:r>
              <a:rPr lang="en-US" b="1" dirty="0">
                <a:solidFill>
                  <a:schemeClr val="bg1"/>
                </a:solidFill>
              </a:rPr>
              <a:t>’);</a:t>
            </a:r>
          </a:p>
          <a:p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INSERT INTO </a:t>
            </a:r>
            <a:r>
              <a:rPr lang="en-US" b="1" dirty="0">
                <a:solidFill>
                  <a:srgbClr val="F50BFB"/>
                </a:solidFill>
              </a:rPr>
              <a:t>AgentInfo</a:t>
            </a:r>
            <a:r>
              <a:rPr lang="en-US" b="1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rgbClr val="2FED2F"/>
                </a:solidFill>
              </a:rPr>
              <a:t>Emp_name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Address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City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Age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DOJ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Designation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Salary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Mobile</a:t>
            </a:r>
            <a:r>
              <a:rPr lang="en-US" b="1" dirty="0">
                <a:solidFill>
                  <a:schemeClr val="bg1"/>
                </a:solidFill>
              </a:rPr>
              <a:t>) </a:t>
            </a:r>
          </a:p>
          <a:p>
            <a:r>
              <a:rPr lang="en-US" b="1" dirty="0">
                <a:solidFill>
                  <a:schemeClr val="bg1"/>
                </a:solidFill>
              </a:rPr>
              <a:t>VALUES (</a:t>
            </a:r>
            <a:r>
              <a:rPr lang="en-US" b="1" dirty="0">
                <a:solidFill>
                  <a:srgbClr val="E4914C"/>
                </a:solidFill>
              </a:rPr>
              <a:t>'Santosh Patil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'House No.53, Street No.7</a:t>
            </a:r>
            <a:r>
              <a:rPr lang="en-US" b="1" dirty="0">
                <a:solidFill>
                  <a:schemeClr val="bg1"/>
                </a:solidFill>
              </a:rPr>
              <a:t>', '</a:t>
            </a:r>
            <a:r>
              <a:rPr lang="en-US" b="1" dirty="0">
                <a:solidFill>
                  <a:srgbClr val="E4914C"/>
                </a:solidFill>
              </a:rPr>
              <a:t>Udaipur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32</a:t>
            </a:r>
            <a:r>
              <a:rPr lang="en-US" b="1" dirty="0">
                <a:solidFill>
                  <a:schemeClr val="bg1"/>
                </a:solidFill>
              </a:rPr>
              <a:t>,'</a:t>
            </a:r>
            <a:r>
              <a:rPr lang="en-US" b="1" dirty="0">
                <a:solidFill>
                  <a:srgbClr val="E4914C"/>
                </a:solidFill>
              </a:rPr>
              <a:t>2024-3-1</a:t>
            </a:r>
            <a:r>
              <a:rPr lang="en-US" b="1" dirty="0">
                <a:solidFill>
                  <a:schemeClr val="bg1"/>
                </a:solidFill>
              </a:rPr>
              <a:t>', '</a:t>
            </a:r>
            <a:r>
              <a:rPr lang="en-US" b="1" dirty="0">
                <a:solidFill>
                  <a:srgbClr val="E4914C"/>
                </a:solidFill>
              </a:rPr>
              <a:t>HR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42000</a:t>
            </a:r>
            <a:r>
              <a:rPr lang="en-US" b="1" dirty="0">
                <a:solidFill>
                  <a:schemeClr val="bg1"/>
                </a:solidFill>
              </a:rPr>
              <a:t>, '</a:t>
            </a:r>
            <a:r>
              <a:rPr lang="en-US" b="1" dirty="0">
                <a:solidFill>
                  <a:srgbClr val="E4914C"/>
                </a:solidFill>
              </a:rPr>
              <a:t>9284877838</a:t>
            </a:r>
            <a:r>
              <a:rPr lang="en-US" b="1" dirty="0">
                <a:solidFill>
                  <a:schemeClr val="bg1"/>
                </a:solidFill>
              </a:rPr>
              <a:t>’);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IN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INSERT INTO </a:t>
            </a:r>
            <a:r>
              <a:rPr lang="en-US" b="1" dirty="0">
                <a:solidFill>
                  <a:srgbClr val="F50BFB"/>
                </a:solidFill>
              </a:rPr>
              <a:t>AgentInfo</a:t>
            </a:r>
            <a:r>
              <a:rPr lang="en-US" b="1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rgbClr val="2FED2F"/>
                </a:solidFill>
              </a:rPr>
              <a:t>Emp_name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Address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City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Age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DOJ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Designation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Salary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rgbClr val="2FED2F"/>
                </a:solidFill>
              </a:rPr>
              <a:t>Mobile</a:t>
            </a:r>
            <a:r>
              <a:rPr lang="en-US" b="1" dirty="0">
                <a:solidFill>
                  <a:schemeClr val="bg1"/>
                </a:solidFill>
              </a:rPr>
              <a:t>) </a:t>
            </a:r>
          </a:p>
          <a:p>
            <a:r>
              <a:rPr lang="en-US" b="1" dirty="0">
                <a:solidFill>
                  <a:schemeClr val="bg1"/>
                </a:solidFill>
              </a:rPr>
              <a:t>VALUES (</a:t>
            </a:r>
            <a:r>
              <a:rPr lang="en-US" b="1" dirty="0">
                <a:solidFill>
                  <a:srgbClr val="E4914C"/>
                </a:solidFill>
              </a:rPr>
              <a:t>'Komal Mantri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'Laxmi Rd, Street No.5</a:t>
            </a:r>
            <a:r>
              <a:rPr lang="en-US" b="1" dirty="0">
                <a:solidFill>
                  <a:schemeClr val="bg1"/>
                </a:solidFill>
              </a:rPr>
              <a:t>', '</a:t>
            </a:r>
            <a:r>
              <a:rPr lang="en-US" b="1" dirty="0">
                <a:solidFill>
                  <a:srgbClr val="E4914C"/>
                </a:solidFill>
              </a:rPr>
              <a:t>Pune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32</a:t>
            </a:r>
            <a:r>
              <a:rPr lang="en-US" b="1" dirty="0">
                <a:solidFill>
                  <a:schemeClr val="bg1"/>
                </a:solidFill>
              </a:rPr>
              <a:t>,'</a:t>
            </a:r>
            <a:r>
              <a:rPr lang="en-US" b="1" dirty="0">
                <a:solidFill>
                  <a:srgbClr val="E4914C"/>
                </a:solidFill>
              </a:rPr>
              <a:t>2024-3-1</a:t>
            </a:r>
            <a:r>
              <a:rPr lang="en-US" b="1" dirty="0">
                <a:solidFill>
                  <a:schemeClr val="bg1"/>
                </a:solidFill>
              </a:rPr>
              <a:t>', '</a:t>
            </a:r>
            <a:r>
              <a:rPr lang="en-US" b="1" dirty="0">
                <a:solidFill>
                  <a:srgbClr val="E4914C"/>
                </a:solidFill>
              </a:rPr>
              <a:t>HR</a:t>
            </a:r>
            <a:r>
              <a:rPr lang="en-US" b="1" dirty="0">
                <a:solidFill>
                  <a:schemeClr val="bg1"/>
                </a:solidFill>
              </a:rPr>
              <a:t>', </a:t>
            </a:r>
            <a:r>
              <a:rPr lang="en-US" b="1" dirty="0">
                <a:solidFill>
                  <a:srgbClr val="E4914C"/>
                </a:solidFill>
              </a:rPr>
              <a:t>42000</a:t>
            </a:r>
            <a:r>
              <a:rPr lang="en-US" b="1" dirty="0">
                <a:solidFill>
                  <a:schemeClr val="bg1"/>
                </a:solidFill>
              </a:rPr>
              <a:t>, '</a:t>
            </a:r>
            <a:r>
              <a:rPr lang="en-US" b="1" dirty="0">
                <a:solidFill>
                  <a:srgbClr val="E4914C"/>
                </a:solidFill>
              </a:rPr>
              <a:t>9284877838</a:t>
            </a:r>
            <a:r>
              <a:rPr lang="en-US" b="1" dirty="0">
                <a:solidFill>
                  <a:schemeClr val="bg1"/>
                </a:solidFill>
              </a:rPr>
              <a:t>’);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IN" b="1" dirty="0">
              <a:solidFill>
                <a:schemeClr val="bg1"/>
              </a:solidFill>
            </a:endParaRPr>
          </a:p>
          <a:p>
            <a:endParaRPr lang="en-IN" b="1" dirty="0">
              <a:solidFill>
                <a:srgbClr val="0070C0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8C255-79B1-0E29-8D26-6CE6EBABE1C9}"/>
              </a:ext>
            </a:extLst>
          </p:cNvPr>
          <p:cNvSpPr txBox="1"/>
          <p:nvPr/>
        </p:nvSpPr>
        <p:spPr>
          <a:xfrm>
            <a:off x="992055" y="12219659"/>
            <a:ext cx="23346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SELECT * FROM</a:t>
            </a:r>
            <a:r>
              <a:rPr lang="en-US" dirty="0">
                <a:solidFill>
                  <a:srgbClr val="E4914C"/>
                </a:solidFill>
                <a:latin typeface="Montserrat SemiBold" panose="00000700000000000000" pitchFamily="2" charset="0"/>
              </a:rPr>
              <a:t> </a:t>
            </a:r>
            <a:r>
              <a:rPr lang="en-US" dirty="0">
                <a:solidFill>
                  <a:srgbClr val="F50BFB"/>
                </a:solidFill>
                <a:latin typeface="Montserrat SemiBold" panose="00000700000000000000" pitchFamily="2" charset="0"/>
              </a:rPr>
              <a:t>AgentInfo</a:t>
            </a:r>
            <a:r>
              <a:rPr lang="en-US" sz="2800" b="1" dirty="0">
                <a:solidFill>
                  <a:srgbClr val="F50BFB"/>
                </a:solidFill>
              </a:rPr>
              <a:t>;</a:t>
            </a:r>
            <a:endParaRPr lang="en-IN" sz="2800" b="1" dirty="0">
              <a:solidFill>
                <a:srgbClr val="F50BFB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02B0A4-D315-40C4-94D7-4D48730C7AB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15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ank_you_for_watching">
            <a:hlinkClick r:id="" action="ppaction://media"/>
            <a:extLst>
              <a:ext uri="{FF2B5EF4-FFF2-40B4-BE49-F238E27FC236}">
                <a16:creationId xmlns:a16="http://schemas.microsoft.com/office/drawing/2014/main" id="{4645DBF2-DBF7-4F66-A230-1FA06828F0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86"/>
            <a:ext cx="24380825" cy="137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83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AC522E-7F42-4293-8F31-5E4F95A199F2}"/>
              </a:ext>
            </a:extLst>
          </p:cNvPr>
          <p:cNvSpPr/>
          <p:nvPr/>
        </p:nvSpPr>
        <p:spPr>
          <a:xfrm rot="10800000" flipV="1">
            <a:off x="0" y="38902"/>
            <a:ext cx="24688935" cy="13716004"/>
          </a:xfrm>
          <a:prstGeom prst="rect">
            <a:avLst/>
          </a:prstGeom>
          <a:solidFill>
            <a:srgbClr val="072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1B5513-CEE6-4DF0-BE92-8DB1034E8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148" y="4348255"/>
            <a:ext cx="5019478" cy="501947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D10136-6880-480F-856A-D214E293F47F}"/>
              </a:ext>
            </a:extLst>
          </p:cNvPr>
          <p:cNvSpPr/>
          <p:nvPr/>
        </p:nvSpPr>
        <p:spPr>
          <a:xfrm>
            <a:off x="9299710" y="5852538"/>
            <a:ext cx="117314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Montserrat SemiBold" pitchFamily="2" charset="77"/>
                <a:ea typeface="Roboto Medium" panose="02000000000000000000" pitchFamily="2" charset="0"/>
                <a:cs typeface="Lato Light" panose="020F0502020204030203" pitchFamily="34" charset="0"/>
              </a:rPr>
              <a:t>SQL Commands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4D7798-80D8-47A3-991E-5EB23A27AFB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47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28AA0-811B-A90E-BFEA-9BF1E9D4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9E0F52-6437-5F31-0193-343086EE5C53}"/>
              </a:ext>
            </a:extLst>
          </p:cNvPr>
          <p:cNvSpPr txBox="1"/>
          <p:nvPr/>
        </p:nvSpPr>
        <p:spPr>
          <a:xfrm>
            <a:off x="727365" y="647267"/>
            <a:ext cx="21737780" cy="3170099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RealTime Application As Per Use</a:t>
            </a:r>
          </a:p>
          <a:p>
            <a:endParaRPr lang="en-US" sz="10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E629EE-53F6-4807-73A1-B3AE1B8F6549}"/>
              </a:ext>
            </a:extLst>
          </p:cNvPr>
          <p:cNvSpPr txBox="1"/>
          <p:nvPr/>
        </p:nvSpPr>
        <p:spPr>
          <a:xfrm>
            <a:off x="727365" y="2466715"/>
            <a:ext cx="217377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ontserrat SemiBold" panose="00000700000000000000" pitchFamily="2" charset="0"/>
              </a:rPr>
              <a:t>Transforming Dat	a to Knowledge</a:t>
            </a:r>
            <a:endParaRPr lang="en-IN" sz="4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55CF68-4680-B020-0D38-0E5D7E113E9E}"/>
              </a:ext>
            </a:extLst>
          </p:cNvPr>
          <p:cNvSpPr/>
          <p:nvPr/>
        </p:nvSpPr>
        <p:spPr>
          <a:xfrm rot="10800000" flipV="1">
            <a:off x="0" y="96720"/>
            <a:ext cx="24377653" cy="13716001"/>
          </a:xfrm>
          <a:prstGeom prst="rect">
            <a:avLst/>
          </a:prstGeom>
          <a:solidFill>
            <a:srgbClr val="072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F7FF6-B6B7-7C04-C318-F731CF0712AA}"/>
              </a:ext>
            </a:extLst>
          </p:cNvPr>
          <p:cNvGrpSpPr/>
          <p:nvPr/>
        </p:nvGrpSpPr>
        <p:grpSpPr>
          <a:xfrm>
            <a:off x="1912505" y="3062977"/>
            <a:ext cx="21795846" cy="9105927"/>
            <a:chOff x="1290902" y="3717481"/>
            <a:chExt cx="21795846" cy="910592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49FDC9C-D9CA-CE61-1E22-24481D6043D6}"/>
                </a:ext>
              </a:extLst>
            </p:cNvPr>
            <p:cNvGrpSpPr/>
            <p:nvPr/>
          </p:nvGrpSpPr>
          <p:grpSpPr>
            <a:xfrm>
              <a:off x="1290902" y="3717481"/>
              <a:ext cx="21795846" cy="4341421"/>
              <a:chOff x="1873250" y="3805438"/>
              <a:chExt cx="21795846" cy="434142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B0B1E5D-ECB9-191C-5277-CF83C89E6B22}"/>
                  </a:ext>
                </a:extLst>
              </p:cNvPr>
              <p:cNvSpPr/>
              <p:nvPr/>
            </p:nvSpPr>
            <p:spPr>
              <a:xfrm>
                <a:off x="1873250" y="3805438"/>
                <a:ext cx="6877050" cy="434142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solidFill>
                    <a:schemeClr val="bg1"/>
                  </a:solidFill>
                  <a:latin typeface="Montserrat SemiBold" pitchFamily="2" charset="7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952A545-727D-F415-FA85-753B89E195CA}"/>
                  </a:ext>
                </a:extLst>
              </p:cNvPr>
              <p:cNvSpPr txBox="1"/>
              <p:nvPr/>
            </p:nvSpPr>
            <p:spPr>
              <a:xfrm>
                <a:off x="2453057" y="5520526"/>
                <a:ext cx="5717436" cy="11951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299"/>
                  </a:lnSpc>
                </a:pPr>
                <a:r>
                  <a:rPr lang="en-US" b="1" dirty="0">
                    <a:solidFill>
                      <a:schemeClr val="bg1"/>
                    </a:solidFill>
                    <a:latin typeface="Montserrat Light" pitchFamily="2" charset="77"/>
                    <a:ea typeface="Lato Light" panose="020F0502020204030203" pitchFamily="34" charset="0"/>
                    <a:cs typeface="Lato Light" panose="020F0502020204030203" pitchFamily="34" charset="0"/>
                  </a:rPr>
                  <a:t>Create, Alter, Drop, Truncate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BA65202-874E-BD80-C4F9-CCC76867116B}"/>
                  </a:ext>
                </a:extLst>
              </p:cNvPr>
              <p:cNvSpPr txBox="1"/>
              <p:nvPr/>
            </p:nvSpPr>
            <p:spPr>
              <a:xfrm>
                <a:off x="4570227" y="4362793"/>
                <a:ext cx="1483099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bg1"/>
                    </a:solidFill>
                    <a:latin typeface="Montserrat SemiBold" pitchFamily="2" charset="77"/>
                    <a:ea typeface="Lato" panose="020F0502020204030203" pitchFamily="34" charset="0"/>
                    <a:cs typeface="Lato" panose="020F0502020204030203" pitchFamily="34" charset="0"/>
                  </a:rPr>
                  <a:t>DDL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97F4FFD-502A-ADDD-F42E-1AA2A1283DE8}"/>
                  </a:ext>
                </a:extLst>
              </p:cNvPr>
              <p:cNvSpPr/>
              <p:nvPr/>
            </p:nvSpPr>
            <p:spPr>
              <a:xfrm>
                <a:off x="9336756" y="3805438"/>
                <a:ext cx="6877050" cy="434142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solidFill>
                    <a:schemeClr val="bg1"/>
                  </a:solidFill>
                  <a:latin typeface="Montserrat SemiBold" pitchFamily="2" charset="7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891B34D-423E-A44F-887C-CAAEE02D03B7}"/>
                  </a:ext>
                </a:extLst>
              </p:cNvPr>
              <p:cNvSpPr txBox="1"/>
              <p:nvPr/>
            </p:nvSpPr>
            <p:spPr>
              <a:xfrm>
                <a:off x="9909914" y="5520526"/>
                <a:ext cx="5717436" cy="643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299"/>
                  </a:lnSpc>
                </a:pPr>
                <a:r>
                  <a:rPr lang="en-US" b="1" dirty="0">
                    <a:solidFill>
                      <a:schemeClr val="bg1"/>
                    </a:solidFill>
                    <a:latin typeface="Montserrat Light" pitchFamily="2" charset="77"/>
                    <a:ea typeface="Lato Light" panose="020F0502020204030203" pitchFamily="34" charset="0"/>
                    <a:cs typeface="Lato Light" panose="020F0502020204030203" pitchFamily="34" charset="0"/>
                  </a:rPr>
                  <a:t>Select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AE25366-7BA0-E74D-BF19-687110711422}"/>
                  </a:ext>
                </a:extLst>
              </p:cNvPr>
              <p:cNvSpPr txBox="1"/>
              <p:nvPr/>
            </p:nvSpPr>
            <p:spPr>
              <a:xfrm>
                <a:off x="10890498" y="4344783"/>
                <a:ext cx="3769567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bg1"/>
                    </a:solidFill>
                    <a:latin typeface="Montserrat SemiBold" pitchFamily="2" charset="77"/>
                    <a:ea typeface="Lato" panose="020F0502020204030203" pitchFamily="34" charset="0"/>
                    <a:cs typeface="Lato" panose="020F0502020204030203" pitchFamily="34" charset="0"/>
                  </a:rPr>
                  <a:t>DQL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DDAC182-3740-F6BA-2D1D-E8D294B869A2}"/>
                  </a:ext>
                </a:extLst>
              </p:cNvPr>
              <p:cNvSpPr/>
              <p:nvPr/>
            </p:nvSpPr>
            <p:spPr>
              <a:xfrm>
                <a:off x="16792046" y="3805438"/>
                <a:ext cx="6877050" cy="434142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solidFill>
                    <a:schemeClr val="bg1"/>
                  </a:solidFill>
                  <a:latin typeface="Montserrat SemiBold" pitchFamily="2" charset="7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77B8773-6ECC-3095-9B92-2D406F703A53}"/>
                  </a:ext>
                </a:extLst>
              </p:cNvPr>
              <p:cNvSpPr txBox="1"/>
              <p:nvPr/>
            </p:nvSpPr>
            <p:spPr>
              <a:xfrm>
                <a:off x="17371853" y="5520526"/>
                <a:ext cx="5717436" cy="643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299"/>
                  </a:lnSpc>
                </a:pPr>
                <a:r>
                  <a:rPr lang="en-US" b="1" dirty="0">
                    <a:solidFill>
                      <a:schemeClr val="bg1"/>
                    </a:solidFill>
                    <a:latin typeface="Montserrat Light" pitchFamily="2" charset="77"/>
                    <a:ea typeface="Lato Light" panose="020F0502020204030203" pitchFamily="34" charset="0"/>
                    <a:cs typeface="Lato Light" panose="020F0502020204030203" pitchFamily="34" charset="0"/>
                  </a:rPr>
                  <a:t>Insert, Update, Delete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FB9277B-989C-E8AF-69F1-ED65A91DAAB3}"/>
                  </a:ext>
                </a:extLst>
              </p:cNvPr>
              <p:cNvSpPr txBox="1"/>
              <p:nvPr/>
            </p:nvSpPr>
            <p:spPr>
              <a:xfrm>
                <a:off x="19619663" y="4362793"/>
                <a:ext cx="1558440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bg1"/>
                    </a:solidFill>
                    <a:latin typeface="Montserrat SemiBold" pitchFamily="2" charset="77"/>
                    <a:ea typeface="Lato" panose="020F0502020204030203" pitchFamily="34" charset="0"/>
                    <a:cs typeface="Lato" panose="020F0502020204030203" pitchFamily="34" charset="0"/>
                  </a:rPr>
                  <a:t>DML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50C7EA9-AE1B-6105-FFC9-8F2C379BC324}"/>
                </a:ext>
              </a:extLst>
            </p:cNvPr>
            <p:cNvGrpSpPr/>
            <p:nvPr/>
          </p:nvGrpSpPr>
          <p:grpSpPr>
            <a:xfrm>
              <a:off x="1290902" y="8481987"/>
              <a:ext cx="21216039" cy="4341421"/>
              <a:chOff x="1873250" y="3805438"/>
              <a:chExt cx="21216039" cy="434142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5163389-3524-3C26-0C9B-4B74DC6CC455}"/>
                  </a:ext>
                </a:extLst>
              </p:cNvPr>
              <p:cNvSpPr/>
              <p:nvPr/>
            </p:nvSpPr>
            <p:spPr>
              <a:xfrm>
                <a:off x="1873250" y="3805438"/>
                <a:ext cx="6877050" cy="434142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solidFill>
                    <a:schemeClr val="bg1"/>
                  </a:solidFill>
                  <a:latin typeface="Montserrat SemiBold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CB2F4D3-B405-76A1-C808-93B20A2DE156}"/>
                  </a:ext>
                </a:extLst>
              </p:cNvPr>
              <p:cNvSpPr txBox="1"/>
              <p:nvPr/>
            </p:nvSpPr>
            <p:spPr>
              <a:xfrm>
                <a:off x="2453057" y="5520526"/>
                <a:ext cx="5717436" cy="643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299"/>
                  </a:lnSpc>
                </a:pPr>
                <a:r>
                  <a:rPr lang="en-US" dirty="0">
                    <a:solidFill>
                      <a:schemeClr val="bg1"/>
                    </a:solidFill>
                    <a:latin typeface="Montserrat Light" pitchFamily="2" charset="77"/>
                    <a:ea typeface="Lato Light" panose="020F0502020204030203" pitchFamily="34" charset="0"/>
                    <a:cs typeface="Lato Light" panose="020F0502020204030203" pitchFamily="34" charset="0"/>
                  </a:rPr>
                  <a:t>Grant , Revoke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B8E0AC9-8D01-1B25-3529-3A2B195B8975}"/>
                  </a:ext>
                </a:extLst>
              </p:cNvPr>
              <p:cNvSpPr txBox="1"/>
              <p:nvPr/>
            </p:nvSpPr>
            <p:spPr>
              <a:xfrm>
                <a:off x="4598278" y="4382640"/>
                <a:ext cx="1426994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bg1"/>
                    </a:solidFill>
                    <a:latin typeface="Montserrat SemiBold" pitchFamily="2" charset="77"/>
                    <a:ea typeface="Lato" panose="020F0502020204030203" pitchFamily="34" charset="0"/>
                    <a:cs typeface="Lato" panose="020F0502020204030203" pitchFamily="34" charset="0"/>
                  </a:rPr>
                  <a:t>DCL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55D88F0-E56C-6238-B478-FB9505534509}"/>
                  </a:ext>
                </a:extLst>
              </p:cNvPr>
              <p:cNvSpPr txBox="1"/>
              <p:nvPr/>
            </p:nvSpPr>
            <p:spPr>
              <a:xfrm>
                <a:off x="17371853" y="5520526"/>
                <a:ext cx="5717436" cy="643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4299"/>
                  </a:lnSpc>
                </a:pPr>
                <a:endParaRPr lang="en-US" dirty="0">
                  <a:solidFill>
                    <a:schemeClr val="bg1"/>
                  </a:solidFill>
                  <a:latin typeface="Montserrat Light" pitchFamily="2" charset="77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CDE665D-E1AE-C808-0C94-60FAD49796A2}"/>
                  </a:ext>
                </a:extLst>
              </p:cNvPr>
              <p:cNvSpPr txBox="1"/>
              <p:nvPr/>
            </p:nvSpPr>
            <p:spPr>
              <a:xfrm>
                <a:off x="20138204" y="4778096"/>
                <a:ext cx="184731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en-US" sz="5400" b="1" dirty="0">
                  <a:solidFill>
                    <a:schemeClr val="bg1"/>
                  </a:solidFill>
                  <a:latin typeface="Montserrat SemiBold" pitchFamily="2" charset="77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2B991D51-E7AB-F0F2-85EF-595FB9A107A4}"/>
              </a:ext>
            </a:extLst>
          </p:cNvPr>
          <p:cNvSpPr txBox="1"/>
          <p:nvPr/>
        </p:nvSpPr>
        <p:spPr>
          <a:xfrm>
            <a:off x="8060800" y="515824"/>
            <a:ext cx="6631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Montserrat SemiBold" panose="00000700000000000000" pitchFamily="2" charset="0"/>
              </a:rPr>
              <a:t>SQL Commands</a:t>
            </a:r>
            <a:endParaRPr lang="en-IN" sz="60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BEF260D-6590-4437-A310-631E107C4C0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2146" y="12431949"/>
            <a:ext cx="1029292" cy="10292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82E7B2E-64BA-D5C8-A3AA-310F9BA62941}"/>
              </a:ext>
            </a:extLst>
          </p:cNvPr>
          <p:cNvSpPr/>
          <p:nvPr/>
        </p:nvSpPr>
        <p:spPr>
          <a:xfrm>
            <a:off x="9390644" y="7740862"/>
            <a:ext cx="6877050" cy="43414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D1BF4B-65E2-8040-D590-2B13B06F32F2}"/>
              </a:ext>
            </a:extLst>
          </p:cNvPr>
          <p:cNvSpPr txBox="1"/>
          <p:nvPr/>
        </p:nvSpPr>
        <p:spPr>
          <a:xfrm>
            <a:off x="10923103" y="8221292"/>
            <a:ext cx="37695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latin typeface="Montserrat SemiBold" pitchFamily="2" charset="77"/>
                <a:ea typeface="Lato" panose="020F0502020204030203" pitchFamily="34" charset="0"/>
                <a:cs typeface="Lato" panose="020F0502020204030203" pitchFamily="34" charset="0"/>
              </a:rPr>
              <a:t>TCL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9CDF0A-0427-3956-F3AA-622D04E86EE3}"/>
              </a:ext>
            </a:extLst>
          </p:cNvPr>
          <p:cNvSpPr txBox="1"/>
          <p:nvPr/>
        </p:nvSpPr>
        <p:spPr>
          <a:xfrm>
            <a:off x="10310497" y="9261806"/>
            <a:ext cx="5717436" cy="1195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299"/>
              </a:lnSpc>
            </a:pPr>
            <a:r>
              <a:rPr lang="en-US" b="1" dirty="0">
                <a:solidFill>
                  <a:schemeClr val="bg1"/>
                </a:solidFill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Commit, Rollback, Save Point, Set Transaction</a:t>
            </a:r>
          </a:p>
        </p:txBody>
      </p:sp>
    </p:spTree>
    <p:extLst>
      <p:ext uri="{BB962C8B-B14F-4D97-AF65-F5344CB8AC3E}">
        <p14:creationId xmlns:p14="http://schemas.microsoft.com/office/powerpoint/2010/main" val="21583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SQL Commands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780722" y="4653876"/>
            <a:ext cx="1117940" cy="107384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1015501" y="4672306"/>
            <a:ext cx="6483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E971499-366C-4754-BD7B-83DEA7201AB8}"/>
              </a:ext>
            </a:extLst>
          </p:cNvPr>
          <p:cNvSpPr/>
          <p:nvPr/>
        </p:nvSpPr>
        <p:spPr>
          <a:xfrm>
            <a:off x="746449" y="6715889"/>
            <a:ext cx="1117940" cy="1073849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746449" y="8971547"/>
            <a:ext cx="1117940" cy="1073849"/>
          </a:xfrm>
          <a:prstGeom prst="ellipse">
            <a:avLst/>
          </a:prstGeom>
          <a:solidFill>
            <a:srgbClr val="EE8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1E3A29-2CD4-4299-B0C5-AECF37D09738}"/>
              </a:ext>
            </a:extLst>
          </p:cNvPr>
          <p:cNvSpPr/>
          <p:nvPr/>
        </p:nvSpPr>
        <p:spPr>
          <a:xfrm>
            <a:off x="719632" y="11090548"/>
            <a:ext cx="1117940" cy="10738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0BF34E-7465-4952-A770-DC7DE3478188}"/>
              </a:ext>
            </a:extLst>
          </p:cNvPr>
          <p:cNvSpPr txBox="1"/>
          <p:nvPr/>
        </p:nvSpPr>
        <p:spPr>
          <a:xfrm rot="10800000" flipH="1" flipV="1">
            <a:off x="2133441" y="6858000"/>
            <a:ext cx="1933336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ALTER</a:t>
            </a:r>
            <a:r>
              <a:rPr lang="en-IN" sz="40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 SemiBold" panose="00000700000000000000" pitchFamily="2" charset="0"/>
              </a:rPr>
              <a:t> :</a:t>
            </a:r>
            <a:r>
              <a:rPr lang="en-IN" dirty="0">
                <a:solidFill>
                  <a:schemeClr val="bg1"/>
                </a:solidFill>
                <a:latin typeface="Montserrat SemiBold" panose="00000700000000000000" pitchFamily="2" charset="0"/>
              </a:rPr>
              <a:t>Mo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dify an existing database object, usually tables but also views, schemas, or databases.</a:t>
            </a:r>
            <a:endParaRPr lang="en-IN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2133440" y="4544932"/>
            <a:ext cx="2164095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FFC000"/>
                </a:solidFill>
                <a:latin typeface="Montserrat SemiBold" panose="00000700000000000000" pitchFamily="2" charset="0"/>
              </a:rPr>
              <a:t>CREATE</a:t>
            </a:r>
            <a:r>
              <a:rPr lang="en-IN" sz="4000" b="1" dirty="0">
                <a:solidFill>
                  <a:srgbClr val="E4914C"/>
                </a:solidFill>
                <a:latin typeface="Montserrat SemiBold" panose="00000700000000000000" pitchFamily="2" charset="0"/>
              </a:rPr>
              <a:t>:</a:t>
            </a:r>
            <a:r>
              <a:rPr lang="en-IN" sz="4000" b="1" dirty="0"/>
              <a:t> </a:t>
            </a:r>
            <a:r>
              <a:rPr lang="en-IN" dirty="0">
                <a:solidFill>
                  <a:schemeClr val="bg1"/>
                </a:solidFill>
                <a:latin typeface="Montserrat SemiBold" panose="00000700000000000000" pitchFamily="2" charset="0"/>
              </a:rPr>
              <a:t>To </a:t>
            </a:r>
            <a:r>
              <a:rPr lang="en-IN" kern="1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create</a:t>
            </a:r>
            <a:r>
              <a:rPr lang="en-IN" kern="1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a database &amp; its objects like database, table, view, index, user , role, stored procedures, functions, trigger, schema, sequence.</a:t>
            </a:r>
            <a:endParaRPr lang="en-IN" kern="1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r>
              <a:rPr lang="en-US" sz="3800" dirty="0">
                <a:solidFill>
                  <a:schemeClr val="bg1"/>
                </a:solidFill>
                <a:latin typeface="Montserrat SemiBold" panose="00000700000000000000" pitchFamily="2" charset="0"/>
              </a:rPr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4BD26C-04B0-4C16-B6AD-AB6CD3E01997}"/>
              </a:ext>
            </a:extLst>
          </p:cNvPr>
          <p:cNvSpPr/>
          <p:nvPr/>
        </p:nvSpPr>
        <p:spPr>
          <a:xfrm>
            <a:off x="946953" y="672305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2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926088" y="899208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3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0AAAE9-870E-436A-956C-06BD9276F8A4}"/>
              </a:ext>
            </a:extLst>
          </p:cNvPr>
          <p:cNvSpPr/>
          <p:nvPr/>
        </p:nvSpPr>
        <p:spPr>
          <a:xfrm>
            <a:off x="926088" y="11144430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4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758B71-3DDE-4CBE-A13C-D215FE569CED}"/>
              </a:ext>
            </a:extLst>
          </p:cNvPr>
          <p:cNvSpPr/>
          <p:nvPr/>
        </p:nvSpPr>
        <p:spPr>
          <a:xfrm>
            <a:off x="746449" y="3188053"/>
            <a:ext cx="23444989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7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These DDL Statements </a:t>
            </a:r>
            <a:r>
              <a:rPr lang="en-US" sz="37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used to define or change the design of your database.</a:t>
            </a:r>
            <a:endParaRPr lang="en-IN" sz="37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44F5C-2F8C-4D73-94CC-56907D78010E}"/>
              </a:ext>
            </a:extLst>
          </p:cNvPr>
          <p:cNvSpPr/>
          <p:nvPr/>
        </p:nvSpPr>
        <p:spPr>
          <a:xfrm>
            <a:off x="719632" y="2281981"/>
            <a:ext cx="933876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000" b="1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Data Definition Language</a:t>
            </a:r>
            <a:r>
              <a:rPr lang="en-IN" sz="5000" b="1" dirty="0">
                <a:solidFill>
                  <a:schemeClr val="bg2">
                    <a:lumMod val="50000"/>
                  </a:schemeClr>
                </a:solidFill>
              </a:rPr>
              <a:t> 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5E41F1-25AB-47A4-A81A-10145FBF7020}"/>
              </a:ext>
            </a:extLst>
          </p:cNvPr>
          <p:cNvSpPr/>
          <p:nvPr/>
        </p:nvSpPr>
        <p:spPr>
          <a:xfrm>
            <a:off x="1990243" y="8929700"/>
            <a:ext cx="21640958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4000" b="1" dirty="0">
                <a:solidFill>
                  <a:schemeClr val="accent4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DROP</a:t>
            </a:r>
            <a:r>
              <a:rPr lang="en-IN" sz="4000" dirty="0">
                <a:solidFill>
                  <a:schemeClr val="accent4"/>
                </a:solidFill>
                <a:latin typeface="Montserrat SemiBold" panose="00000700000000000000" pitchFamily="2" charset="0"/>
              </a:rPr>
              <a:t> </a:t>
            </a:r>
            <a:r>
              <a:rPr lang="en-IN" dirty="0">
                <a:solidFill>
                  <a:schemeClr val="accent4"/>
                </a:solidFill>
                <a:latin typeface="Montserrat SemiBold" panose="00000700000000000000" pitchFamily="2" charset="0"/>
              </a:rPr>
              <a:t>:</a:t>
            </a:r>
            <a:r>
              <a:rPr lang="en-IN" dirty="0">
                <a:solidFill>
                  <a:srgbClr val="E4914C"/>
                </a:solidFill>
                <a:latin typeface="Montserrat SemiBold" panose="00000700000000000000" pitchFamily="2" charset="0"/>
              </a:rPr>
              <a:t> </a:t>
            </a:r>
            <a:r>
              <a:rPr lang="en-IN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Delete entire table from database permanently.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After DROP, the table is gone completely – including its structure.</a:t>
            </a:r>
            <a:endParaRPr lang="en-IN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BF255-7E24-4C0A-AF2A-525C0D114EA7}"/>
              </a:ext>
            </a:extLst>
          </p:cNvPr>
          <p:cNvSpPr/>
          <p:nvPr/>
        </p:nvSpPr>
        <p:spPr>
          <a:xfrm>
            <a:off x="1990243" y="11176132"/>
            <a:ext cx="187666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rgbClr val="D34F3E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TRUNCATE</a:t>
            </a:r>
            <a:r>
              <a:rPr lang="en-IN" sz="4000" dirty="0">
                <a:solidFill>
                  <a:srgbClr val="D34F3E"/>
                </a:solidFill>
                <a:latin typeface="Montserrat SemiBold" panose="00000700000000000000" pitchFamily="2" charset="0"/>
              </a:rPr>
              <a:t> : </a:t>
            </a:r>
            <a:r>
              <a:rPr lang="en-IN" kern="1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Deletes all records from the table, but keeps the table structure.</a:t>
            </a:r>
            <a:endParaRPr lang="en-IN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949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 animBg="1"/>
      <p:bldP spid="12" grpId="0" animBg="1"/>
      <p:bldP spid="13" grpId="0"/>
      <p:bldP spid="14" grpId="0"/>
      <p:bldP spid="17" grpId="0"/>
      <p:bldP spid="18" grpId="0"/>
      <p:bldP spid="19" grpId="0"/>
      <p:bldP spid="3" grpId="0"/>
      <p:bldP spid="4" grpId="0"/>
      <p:bldP spid="8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SQL Commands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780721" y="6244696"/>
            <a:ext cx="1117940" cy="1073849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1043476" y="6295881"/>
            <a:ext cx="6483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2161416" y="6372825"/>
            <a:ext cx="21640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ontserrat SemiBold" panose="00000700000000000000" pitchFamily="2" charset="0"/>
              </a:rPr>
              <a:t>SELECT:</a:t>
            </a:r>
            <a:r>
              <a:rPr lang="en-IN" sz="4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IN" sz="37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is the core of DQL and is used to retrieve data from one or more tables.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758B71-3DDE-4CBE-A13C-D215FE569CED}"/>
              </a:ext>
            </a:extLst>
          </p:cNvPr>
          <p:cNvSpPr/>
          <p:nvPr/>
        </p:nvSpPr>
        <p:spPr>
          <a:xfrm>
            <a:off x="691907" y="3567839"/>
            <a:ext cx="2344498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It is a category of SQL commands focused on retrieving data from a database. DQL is essential for querying and analysing </a:t>
            </a:r>
            <a:r>
              <a:rPr lang="en-IN" sz="3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data</a:t>
            </a:r>
            <a:r>
              <a:rPr lang="en-IN" sz="4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stored in tables.</a:t>
            </a:r>
            <a:endParaRPr lang="en-IN" sz="37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44F5C-2F8C-4D73-94CC-56907D78010E}"/>
              </a:ext>
            </a:extLst>
          </p:cNvPr>
          <p:cNvSpPr/>
          <p:nvPr/>
        </p:nvSpPr>
        <p:spPr>
          <a:xfrm>
            <a:off x="719632" y="2281981"/>
            <a:ext cx="1146919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000" b="1" kern="100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The Data Query Language (DQL):</a:t>
            </a:r>
            <a:endParaRPr lang="en-IN" sz="5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062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4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SQL Commands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691079" y="4611776"/>
            <a:ext cx="1207583" cy="111595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802713" y="4672306"/>
            <a:ext cx="86117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644119" y="6456977"/>
            <a:ext cx="1117940" cy="1073849"/>
          </a:xfrm>
          <a:prstGeom prst="ellipse">
            <a:avLst/>
          </a:prstGeom>
          <a:solidFill>
            <a:srgbClr val="EE8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1E3A29-2CD4-4299-B0C5-AECF37D09738}"/>
              </a:ext>
            </a:extLst>
          </p:cNvPr>
          <p:cNvSpPr/>
          <p:nvPr/>
        </p:nvSpPr>
        <p:spPr>
          <a:xfrm>
            <a:off x="691079" y="8297689"/>
            <a:ext cx="1117940" cy="10738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1962253" y="4821930"/>
            <a:ext cx="2164095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FFC000"/>
                </a:solidFill>
                <a:latin typeface="Montserrat SemiBold" panose="00000700000000000000" pitchFamily="2" charset="0"/>
              </a:rPr>
              <a:t>INSERT:    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</a:rPr>
              <a:t>We can insert data into the table</a:t>
            </a:r>
            <a:r>
              <a:rPr lang="en-IN" sz="3700" b="1" kern="1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  <a:endParaRPr lang="en-IN" sz="3700" kern="100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r>
              <a:rPr lang="en-US" sz="3800" dirty="0">
                <a:solidFill>
                  <a:schemeClr val="bg1"/>
                </a:solidFill>
                <a:latin typeface="Montserrat SemiBold" panose="00000700000000000000" pitchFamily="2" charset="0"/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719632" y="6494589"/>
            <a:ext cx="1042428" cy="947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 </a:t>
            </a:r>
            <a:r>
              <a:rPr lang="en-US" sz="5400" b="1" noProof="0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2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0AAAE9-870E-436A-956C-06BD9276F8A4}"/>
              </a:ext>
            </a:extLst>
          </p:cNvPr>
          <p:cNvSpPr/>
          <p:nvPr/>
        </p:nvSpPr>
        <p:spPr>
          <a:xfrm>
            <a:off x="920136" y="8387455"/>
            <a:ext cx="6883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noProof="0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3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758B71-3DDE-4CBE-A13C-D215FE569CED}"/>
              </a:ext>
            </a:extLst>
          </p:cNvPr>
          <p:cNvSpPr/>
          <p:nvPr/>
        </p:nvSpPr>
        <p:spPr>
          <a:xfrm>
            <a:off x="802713" y="3306773"/>
            <a:ext cx="23388726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7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It will deal with data manipulation and it is used to store, modify, retrieve, delete and update data in a database.</a:t>
            </a:r>
            <a:endParaRPr lang="en-IN" sz="37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44F5C-2F8C-4D73-94CC-56907D78010E}"/>
              </a:ext>
            </a:extLst>
          </p:cNvPr>
          <p:cNvSpPr/>
          <p:nvPr/>
        </p:nvSpPr>
        <p:spPr>
          <a:xfrm>
            <a:off x="719632" y="2281981"/>
            <a:ext cx="84297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5400" b="1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Data Manipulation </a:t>
            </a:r>
            <a:r>
              <a:rPr lang="en-IN" sz="5000" b="1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Language:</a:t>
            </a:r>
            <a:endParaRPr lang="en-IN" sz="5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5E41F1-25AB-47A4-A81A-10145FBF7020}"/>
              </a:ext>
            </a:extLst>
          </p:cNvPr>
          <p:cNvSpPr/>
          <p:nvPr/>
        </p:nvSpPr>
        <p:spPr>
          <a:xfrm>
            <a:off x="1762059" y="6538456"/>
            <a:ext cx="12016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4000" b="1" dirty="0">
                <a:solidFill>
                  <a:srgbClr val="E4914C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UPDATE</a:t>
            </a:r>
            <a:r>
              <a:rPr lang="en-IN" sz="4000" dirty="0">
                <a:solidFill>
                  <a:srgbClr val="E4914C"/>
                </a:solidFill>
                <a:latin typeface="Montserrat SemiBold" panose="00000700000000000000" pitchFamily="2" charset="0"/>
              </a:rPr>
              <a:t> </a:t>
            </a:r>
            <a:r>
              <a:rPr lang="en-IN" sz="4800" dirty="0">
                <a:solidFill>
                  <a:srgbClr val="E4914C"/>
                </a:solidFill>
                <a:latin typeface="Montserrat SemiBold" panose="00000700000000000000" pitchFamily="2" charset="0"/>
              </a:rPr>
              <a:t>:</a:t>
            </a:r>
            <a:r>
              <a:rPr lang="en-IN" dirty="0">
                <a:solidFill>
                  <a:srgbClr val="E4914C"/>
                </a:solidFill>
                <a:latin typeface="Montserrat SemiBold" panose="00000700000000000000" pitchFamily="2" charset="0"/>
              </a:rPr>
              <a:t>  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Updates existing data with a new value in a table</a:t>
            </a:r>
            <a:endParaRPr lang="en-IN" sz="37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BF255-7E24-4C0A-AF2A-525C0D114EA7}"/>
              </a:ext>
            </a:extLst>
          </p:cNvPr>
          <p:cNvSpPr/>
          <p:nvPr/>
        </p:nvSpPr>
        <p:spPr>
          <a:xfrm>
            <a:off x="1898662" y="8297689"/>
            <a:ext cx="7515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rgbClr val="D34F3E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DELETE</a:t>
            </a:r>
            <a:r>
              <a:rPr lang="en-IN" sz="4000" dirty="0">
                <a:solidFill>
                  <a:srgbClr val="D34F3E"/>
                </a:solidFill>
                <a:latin typeface="Montserrat SemiBold" panose="00000700000000000000" pitchFamily="2" charset="0"/>
              </a:rPr>
              <a:t> </a:t>
            </a:r>
            <a:r>
              <a:rPr lang="en-IN" sz="4800" dirty="0">
                <a:solidFill>
                  <a:srgbClr val="D34F3E"/>
                </a:solidFill>
                <a:latin typeface="Montserrat SemiBold" panose="00000700000000000000" pitchFamily="2" charset="0"/>
              </a:rPr>
              <a:t>:</a:t>
            </a:r>
            <a:r>
              <a:rPr lang="en-IN" sz="3200" dirty="0">
                <a:solidFill>
                  <a:srgbClr val="D34F3E"/>
                </a:solidFill>
                <a:latin typeface="Montserrat SemiBold" panose="00000700000000000000" pitchFamily="2" charset="0"/>
              </a:rPr>
              <a:t>     </a:t>
            </a:r>
            <a:r>
              <a:rPr lang="en-US" sz="3700" kern="1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Delete records from table</a:t>
            </a:r>
            <a:r>
              <a:rPr lang="en-IN" sz="3700" kern="1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  <a:endParaRPr lang="en-IN" sz="37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69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/>
      <p:bldP spid="11" grpId="0" animBg="1"/>
      <p:bldP spid="12" grpId="0" animBg="1"/>
      <p:bldP spid="14" grpId="0"/>
      <p:bldP spid="18" grpId="0"/>
      <p:bldP spid="19" grpId="0"/>
      <p:bldP spid="3" grpId="0"/>
      <p:bldP spid="4" grpId="0"/>
      <p:bldP spid="8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SQL Commands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780722" y="4653876"/>
            <a:ext cx="1117940" cy="107384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1015501" y="4672306"/>
            <a:ext cx="6483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E971499-366C-4754-BD7B-83DEA7201AB8}"/>
              </a:ext>
            </a:extLst>
          </p:cNvPr>
          <p:cNvSpPr/>
          <p:nvPr/>
        </p:nvSpPr>
        <p:spPr>
          <a:xfrm>
            <a:off x="746449" y="6715889"/>
            <a:ext cx="1117940" cy="1073849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746449" y="8971547"/>
            <a:ext cx="1117940" cy="1073849"/>
          </a:xfrm>
          <a:prstGeom prst="ellipse">
            <a:avLst/>
          </a:prstGeom>
          <a:solidFill>
            <a:srgbClr val="EE8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1E3A29-2CD4-4299-B0C5-AECF37D09738}"/>
              </a:ext>
            </a:extLst>
          </p:cNvPr>
          <p:cNvSpPr/>
          <p:nvPr/>
        </p:nvSpPr>
        <p:spPr>
          <a:xfrm>
            <a:off x="719632" y="11090548"/>
            <a:ext cx="1117940" cy="10738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0BF34E-7465-4952-A770-DC7DE3478188}"/>
              </a:ext>
            </a:extLst>
          </p:cNvPr>
          <p:cNvSpPr txBox="1"/>
          <p:nvPr/>
        </p:nvSpPr>
        <p:spPr>
          <a:xfrm rot="10800000" flipH="1" flipV="1">
            <a:off x="2046264" y="6777505"/>
            <a:ext cx="19333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SAVEPOINT</a:t>
            </a:r>
            <a:r>
              <a:rPr lang="en-IN" sz="40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N" sz="4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ontserrat SemiBold" panose="00000700000000000000" pitchFamily="2" charset="0"/>
              </a:rPr>
              <a:t>: </a:t>
            </a:r>
            <a:r>
              <a:rPr lang="en-IN" dirty="0">
                <a:solidFill>
                  <a:schemeClr val="bg1"/>
                </a:solidFill>
                <a:latin typeface="Montserrat SemiBold" panose="00000700000000000000" pitchFamily="2" charset="0"/>
              </a:rPr>
              <a:t>Creates a point to which you can roll back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  <a:endParaRPr lang="en-IN" sz="3700" kern="100" dirty="0">
              <a:latin typeface="Montserrat SemiBold" panose="000007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2133440" y="4811155"/>
            <a:ext cx="21640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FFC000"/>
                </a:solidFill>
                <a:latin typeface="Montserrat SemiBold" panose="00000700000000000000" pitchFamily="2" charset="0"/>
              </a:rPr>
              <a:t>START TRANSACTION </a:t>
            </a:r>
            <a:r>
              <a:rPr lang="en-IN" sz="4800" b="1" dirty="0">
                <a:solidFill>
                  <a:srgbClr val="FFC000"/>
                </a:solidFill>
                <a:latin typeface="Montserrat SemiBold" panose="00000700000000000000" pitchFamily="2" charset="0"/>
              </a:rPr>
              <a:t>:  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</a:rPr>
              <a:t>Starts a new transaction.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4BD26C-04B0-4C16-B6AD-AB6CD3E01997}"/>
              </a:ext>
            </a:extLst>
          </p:cNvPr>
          <p:cNvSpPr/>
          <p:nvPr/>
        </p:nvSpPr>
        <p:spPr>
          <a:xfrm>
            <a:off x="946953" y="672305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2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926088" y="899208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3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0AAAE9-870E-436A-956C-06BD9276F8A4}"/>
              </a:ext>
            </a:extLst>
          </p:cNvPr>
          <p:cNvSpPr/>
          <p:nvPr/>
        </p:nvSpPr>
        <p:spPr>
          <a:xfrm>
            <a:off x="926088" y="11144430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4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758B71-3DDE-4CBE-A13C-D215FE569CED}"/>
              </a:ext>
            </a:extLst>
          </p:cNvPr>
          <p:cNvSpPr/>
          <p:nvPr/>
        </p:nvSpPr>
        <p:spPr>
          <a:xfrm>
            <a:off x="615820" y="3247624"/>
            <a:ext cx="236098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7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It manages transaction in a database</a:t>
            </a:r>
            <a:endParaRPr lang="en-IN" sz="37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44F5C-2F8C-4D73-94CC-56907D78010E}"/>
              </a:ext>
            </a:extLst>
          </p:cNvPr>
          <p:cNvSpPr/>
          <p:nvPr/>
        </p:nvSpPr>
        <p:spPr>
          <a:xfrm>
            <a:off x="719632" y="2281981"/>
            <a:ext cx="1252011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000" b="1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Transaction Control Language (TCL) </a:t>
            </a:r>
            <a:r>
              <a:rPr lang="en-IN" sz="5000" b="1" dirty="0">
                <a:solidFill>
                  <a:schemeClr val="bg2">
                    <a:lumMod val="50000"/>
                  </a:schemeClr>
                </a:solidFill>
              </a:rPr>
              <a:t>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5E41F1-25AB-47A4-A81A-10145FBF7020}"/>
              </a:ext>
            </a:extLst>
          </p:cNvPr>
          <p:cNvSpPr/>
          <p:nvPr/>
        </p:nvSpPr>
        <p:spPr>
          <a:xfrm>
            <a:off x="2131330" y="11213023"/>
            <a:ext cx="208531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rgbClr val="D34F3E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ROLLBACK :</a:t>
            </a:r>
            <a:endParaRPr lang="en-IN" sz="3700" dirty="0">
              <a:solidFill>
                <a:srgbClr val="D34F3E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BF255-7E24-4C0A-AF2A-525C0D114EA7}"/>
              </a:ext>
            </a:extLst>
          </p:cNvPr>
          <p:cNvSpPr/>
          <p:nvPr/>
        </p:nvSpPr>
        <p:spPr>
          <a:xfrm>
            <a:off x="2133441" y="9096542"/>
            <a:ext cx="191590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rgbClr val="E4914C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COMMIT</a:t>
            </a:r>
            <a:r>
              <a:rPr lang="en-IN" sz="4800" dirty="0">
                <a:solidFill>
                  <a:srgbClr val="E4914C"/>
                </a:solidFill>
                <a:latin typeface="Montserrat SemiBold" panose="00000700000000000000" pitchFamily="2" charset="0"/>
              </a:rPr>
              <a:t>:</a:t>
            </a:r>
            <a:r>
              <a:rPr lang="en-IN" sz="4000" dirty="0">
                <a:solidFill>
                  <a:srgbClr val="E4914C"/>
                </a:solidFill>
              </a:rPr>
              <a:t>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Save changes permanently.</a:t>
            </a:r>
            <a:endParaRPr lang="en-IN" sz="37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70C58D-B92D-473E-B388-9B1AB44D7968}"/>
              </a:ext>
            </a:extLst>
          </p:cNvPr>
          <p:cNvSpPr/>
          <p:nvPr/>
        </p:nvSpPr>
        <p:spPr>
          <a:xfrm>
            <a:off x="5467739" y="11225050"/>
            <a:ext cx="17516769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Undo changes made after savepoint.</a:t>
            </a:r>
            <a:endParaRPr lang="en-IN" sz="3700" dirty="0"/>
          </a:p>
        </p:txBody>
      </p:sp>
    </p:spTree>
    <p:extLst>
      <p:ext uri="{BB962C8B-B14F-4D97-AF65-F5344CB8AC3E}">
        <p14:creationId xmlns:p14="http://schemas.microsoft.com/office/powerpoint/2010/main" val="1274149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/>
      <p:bldP spid="10" grpId="0" animBg="1"/>
      <p:bldP spid="11" grpId="0" animBg="1"/>
      <p:bldP spid="12" grpId="0" animBg="1"/>
      <p:bldP spid="13" grpId="0"/>
      <p:bldP spid="14" grpId="0"/>
      <p:bldP spid="17" grpId="0"/>
      <p:bldP spid="17" grpId="1"/>
      <p:bldP spid="18" grpId="0"/>
      <p:bldP spid="19" grpId="0"/>
      <p:bldP spid="3" grpId="0"/>
      <p:bldP spid="4" grpId="0"/>
      <p:bldP spid="8" grpId="0"/>
      <p:bldP spid="21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SQL Commands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719632" y="5775126"/>
            <a:ext cx="1117940" cy="107384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1E3A29-2CD4-4299-B0C5-AECF37D09738}"/>
              </a:ext>
            </a:extLst>
          </p:cNvPr>
          <p:cNvSpPr/>
          <p:nvPr/>
        </p:nvSpPr>
        <p:spPr>
          <a:xfrm>
            <a:off x="719631" y="7892023"/>
            <a:ext cx="1117940" cy="107384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920136" y="5775503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0AAAE9-870E-436A-956C-06BD9276F8A4}"/>
              </a:ext>
            </a:extLst>
          </p:cNvPr>
          <p:cNvSpPr/>
          <p:nvPr/>
        </p:nvSpPr>
        <p:spPr>
          <a:xfrm>
            <a:off x="920135" y="7876429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noProof="0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2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758B71-3DDE-4CBE-A13C-D215FE569CED}"/>
              </a:ext>
            </a:extLst>
          </p:cNvPr>
          <p:cNvSpPr/>
          <p:nvPr/>
        </p:nvSpPr>
        <p:spPr>
          <a:xfrm>
            <a:off x="719632" y="3476001"/>
            <a:ext cx="23444989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7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It is used to manage permissions and access control for users in a database. It defines who can do what with the data</a:t>
            </a:r>
            <a:endParaRPr lang="en-IN" sz="37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744F5C-2F8C-4D73-94CC-56907D78010E}"/>
              </a:ext>
            </a:extLst>
          </p:cNvPr>
          <p:cNvSpPr/>
          <p:nvPr/>
        </p:nvSpPr>
        <p:spPr>
          <a:xfrm>
            <a:off x="719632" y="2281981"/>
            <a:ext cx="666797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5000" b="1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Data Control  Language</a:t>
            </a:r>
            <a:r>
              <a:rPr lang="en-IN" sz="5000" b="1" dirty="0">
                <a:solidFill>
                  <a:schemeClr val="bg2">
                    <a:lumMod val="50000"/>
                  </a:schemeClr>
                </a:solidFill>
              </a:rPr>
              <a:t> 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5E41F1-25AB-47A4-A81A-10145FBF7020}"/>
              </a:ext>
            </a:extLst>
          </p:cNvPr>
          <p:cNvSpPr/>
          <p:nvPr/>
        </p:nvSpPr>
        <p:spPr>
          <a:xfrm>
            <a:off x="1848671" y="5867836"/>
            <a:ext cx="120733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40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ontserrat SemiBold" panose="00000700000000000000" pitchFamily="2" charset="0"/>
              </a:rPr>
              <a:t>GRANT :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</a:rPr>
              <a:t>Allows users with privileges to access the database</a:t>
            </a:r>
            <a:r>
              <a:rPr lang="en-IN" sz="3700" b="1" kern="1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  <a:endParaRPr lang="en-IN" sz="37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BF255-7E24-4C0A-AF2A-525C0D114EA7}"/>
              </a:ext>
            </a:extLst>
          </p:cNvPr>
          <p:cNvSpPr/>
          <p:nvPr/>
        </p:nvSpPr>
        <p:spPr>
          <a:xfrm>
            <a:off x="2038075" y="7900359"/>
            <a:ext cx="126877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rgbClr val="FFC000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REVOKE</a:t>
            </a:r>
            <a:r>
              <a:rPr lang="en-IN" sz="4000" dirty="0">
                <a:solidFill>
                  <a:srgbClr val="FFC000"/>
                </a:solidFill>
                <a:latin typeface="Montserrat SemiBold" panose="00000700000000000000" pitchFamily="2" charset="0"/>
              </a:rPr>
              <a:t> </a:t>
            </a:r>
            <a:r>
              <a:rPr lang="en-IN" sz="4800" dirty="0">
                <a:solidFill>
                  <a:srgbClr val="FFC000"/>
                </a:solidFill>
                <a:latin typeface="Montserrat SemiBold" panose="00000700000000000000" pitchFamily="2" charset="0"/>
              </a:rPr>
              <a:t>: </a:t>
            </a:r>
            <a:r>
              <a:rPr lang="en-US" sz="3700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Withdraw users access privileges given by the Admin</a:t>
            </a:r>
            <a:endParaRPr lang="en-IN" sz="37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817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8" grpId="0"/>
      <p:bldP spid="19" grpId="0"/>
      <p:bldP spid="8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470A03-9B5F-09AB-C641-CC5E83BA0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140DE-F02E-7AF0-67A3-38D1630C69D6}"/>
              </a:ext>
            </a:extLst>
          </p:cNvPr>
          <p:cNvSpPr txBox="1"/>
          <p:nvPr/>
        </p:nvSpPr>
        <p:spPr>
          <a:xfrm>
            <a:off x="186613" y="261267"/>
            <a:ext cx="14145207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Lets’ Begin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AB8C8F-DC79-5716-1CCA-EF76CD45E8AC}"/>
              </a:ext>
            </a:extLst>
          </p:cNvPr>
          <p:cNvSpPr txBox="1"/>
          <p:nvPr/>
        </p:nvSpPr>
        <p:spPr>
          <a:xfrm>
            <a:off x="334637" y="2730898"/>
            <a:ext cx="118541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</a:rPr>
              <a:t>Create Database</a:t>
            </a:r>
            <a:endParaRPr lang="en-IN" sz="5000" b="1" u="sng" dirty="0">
              <a:solidFill>
                <a:schemeClr val="bg2">
                  <a:lumMod val="50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EE8A6F-D638-AABD-438B-9E4F2C472702}"/>
              </a:ext>
            </a:extLst>
          </p:cNvPr>
          <p:cNvSpPr txBox="1"/>
          <p:nvPr/>
        </p:nvSpPr>
        <p:spPr>
          <a:xfrm>
            <a:off x="6057288" y="4083161"/>
            <a:ext cx="13760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CREATE DATABASE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database_name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9A18BF-4C40-0EE3-EF4F-1A43A936C99D}"/>
              </a:ext>
            </a:extLst>
          </p:cNvPr>
          <p:cNvSpPr txBox="1"/>
          <p:nvPr/>
        </p:nvSpPr>
        <p:spPr>
          <a:xfrm>
            <a:off x="6102355" y="5329280"/>
            <a:ext cx="14089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CREATE DATABASE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Company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;</a:t>
            </a:r>
            <a:endParaRPr lang="en-US" sz="4000" b="1" dirty="0">
              <a:solidFill>
                <a:schemeClr val="bg1"/>
              </a:solidFill>
              <a:effectLst/>
              <a:latin typeface="Montserrat SemiBold" panose="000007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7151E1-D49A-E92F-D6C1-CC094F20E99F}"/>
              </a:ext>
            </a:extLst>
          </p:cNvPr>
          <p:cNvSpPr txBox="1"/>
          <p:nvPr/>
        </p:nvSpPr>
        <p:spPr>
          <a:xfrm>
            <a:off x="476054" y="7234537"/>
            <a:ext cx="43778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4000" b="1" u="sng" dirty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2" charset="0"/>
                <a:ea typeface="Calibri" panose="020F0502020204030204" pitchFamily="34" charset="0"/>
                <a:cs typeface="Mangal" panose="02040503050203030202" pitchFamily="18" charset="0"/>
              </a:rPr>
              <a:t>IF NOT EXIST:</a:t>
            </a:r>
            <a:endParaRPr lang="en-US" sz="4000" b="1" u="sng" dirty="0">
              <a:solidFill>
                <a:schemeClr val="bg2">
                  <a:lumMod val="50000"/>
                </a:schemeClr>
              </a:solidFill>
              <a:effectLst/>
              <a:latin typeface="Montserrat SemiBold" panose="00000700000000000000" pitchFamily="2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75E36-9BDC-68D3-673D-CC3249B99AC4}"/>
              </a:ext>
            </a:extLst>
          </p:cNvPr>
          <p:cNvSpPr txBox="1"/>
          <p:nvPr/>
        </p:nvSpPr>
        <p:spPr>
          <a:xfrm>
            <a:off x="3920772" y="5360058"/>
            <a:ext cx="2836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Example:</a:t>
            </a:r>
            <a:endParaRPr lang="en-IN" dirty="0">
              <a:solidFill>
                <a:schemeClr val="bg2">
                  <a:lumMod val="75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40BC0D-9FBC-7163-A3FE-116B518C74AF}"/>
              </a:ext>
            </a:extLst>
          </p:cNvPr>
          <p:cNvSpPr txBox="1"/>
          <p:nvPr/>
        </p:nvSpPr>
        <p:spPr>
          <a:xfrm>
            <a:off x="5801918" y="8345225"/>
            <a:ext cx="17356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 CREATE DATABASE </a:t>
            </a:r>
            <a:r>
              <a:rPr lang="en-US" sz="4000" b="1" dirty="0">
                <a:solidFill>
                  <a:srgbClr val="E4914C"/>
                </a:solidFill>
                <a:latin typeface="Montserrat SemiBold" panose="00000700000000000000" pitchFamily="2" charset="0"/>
              </a:rPr>
              <a:t>IF NOT EXISTS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database_name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1635E1-8BCA-F7F3-4ED0-D1EE2C621C70}"/>
              </a:ext>
            </a:extLst>
          </p:cNvPr>
          <p:cNvSpPr txBox="1"/>
          <p:nvPr/>
        </p:nvSpPr>
        <p:spPr>
          <a:xfrm>
            <a:off x="3640331" y="10104336"/>
            <a:ext cx="3081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 Example:</a:t>
            </a:r>
            <a:endParaRPr lang="en-IN" dirty="0">
              <a:solidFill>
                <a:schemeClr val="bg2">
                  <a:lumMod val="75000"/>
                </a:schemeClr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8A2D6-5D6A-E955-FA96-F578C59497DA}"/>
              </a:ext>
            </a:extLst>
          </p:cNvPr>
          <p:cNvSpPr txBox="1"/>
          <p:nvPr/>
        </p:nvSpPr>
        <p:spPr>
          <a:xfrm>
            <a:off x="6102355" y="10127401"/>
            <a:ext cx="135665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CREATE DATABASE </a:t>
            </a:r>
            <a:r>
              <a:rPr lang="en-US" sz="4000" b="1" dirty="0">
                <a:solidFill>
                  <a:srgbClr val="E4914C"/>
                </a:solidFill>
                <a:latin typeface="Montserrat SemiBold" panose="00000700000000000000" pitchFamily="2" charset="0"/>
              </a:rPr>
              <a:t>IF NOT EXISTS </a:t>
            </a:r>
            <a:r>
              <a:rPr lang="en-US" sz="40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hotel</a:t>
            </a:r>
            <a:r>
              <a:rPr lang="en-US" sz="4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;</a:t>
            </a:r>
            <a:endParaRPr lang="en-IN" sz="40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A831CD-975C-4E1A-9D24-C6A92FE9A98B}"/>
              </a:ext>
            </a:extLst>
          </p:cNvPr>
          <p:cNvSpPr/>
          <p:nvPr/>
        </p:nvSpPr>
        <p:spPr>
          <a:xfrm>
            <a:off x="4152747" y="4144716"/>
            <a:ext cx="15257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Syntax: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CFDE7C-C047-4032-8BF4-E601BE37FD2C}"/>
              </a:ext>
            </a:extLst>
          </p:cNvPr>
          <p:cNvSpPr/>
          <p:nvPr/>
        </p:nvSpPr>
        <p:spPr>
          <a:xfrm>
            <a:off x="4147145" y="8355428"/>
            <a:ext cx="15257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Montserrat SemiBold" panose="00000700000000000000" pitchFamily="2" charset="0"/>
              </a:rPr>
              <a:t>Syntax:</a:t>
            </a:r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410B88E-C059-4F1A-84B7-2F8F4F47313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4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3" grpId="0"/>
      <p:bldP spid="4" grpId="0"/>
      <p:bldP spid="6" grpId="0"/>
      <p:bldP spid="8" grpId="0"/>
      <p:bldP spid="10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TSQ Roadmaps V1 Light">
      <a:dk1>
        <a:srgbClr val="616161"/>
      </a:dk1>
      <a:lt1>
        <a:srgbClr val="FFFFFF"/>
      </a:lt1>
      <a:dk2>
        <a:srgbClr val="000000"/>
      </a:dk2>
      <a:lt2>
        <a:srgbClr val="FEFFFF"/>
      </a:lt2>
      <a:accent1>
        <a:srgbClr val="354E67"/>
      </a:accent1>
      <a:accent2>
        <a:srgbClr val="D34F3E"/>
      </a:accent2>
      <a:accent3>
        <a:srgbClr val="397F87"/>
      </a:accent3>
      <a:accent4>
        <a:srgbClr val="E4914C"/>
      </a:accent4>
      <a:accent5>
        <a:srgbClr val="6D6E70"/>
      </a:accent5>
      <a:accent6>
        <a:srgbClr val="D5D5D5"/>
      </a:accent6>
      <a:hlink>
        <a:srgbClr val="A9A9A9"/>
      </a:hlink>
      <a:folHlink>
        <a:srgbClr val="FE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94797</TotalTime>
  <Words>752</Words>
  <Application>Microsoft Office PowerPoint</Application>
  <PresentationFormat>Custom</PresentationFormat>
  <Paragraphs>134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Montserrat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Swapnil</dc:creator>
  <cp:keywords/>
  <dc:description/>
  <cp:lastModifiedBy>Swapnil Gosavi</cp:lastModifiedBy>
  <cp:revision>16555</cp:revision>
  <dcterms:created xsi:type="dcterms:W3CDTF">2014-11-12T21:47:38Z</dcterms:created>
  <dcterms:modified xsi:type="dcterms:W3CDTF">2025-05-24T18:21:17Z</dcterms:modified>
  <cp:category/>
</cp:coreProperties>
</file>